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317" r:id="rId2"/>
  </p:sldMasterIdLst>
  <p:notesMasterIdLst>
    <p:notesMasterId r:id="rId13"/>
  </p:notesMasterIdLst>
  <p:handoutMasterIdLst>
    <p:handoutMasterId r:id="rId14"/>
  </p:handoutMasterIdLst>
  <p:sldIdLst>
    <p:sldId id="1042" r:id="rId3"/>
    <p:sldId id="1159" r:id="rId4"/>
    <p:sldId id="1148" r:id="rId5"/>
    <p:sldId id="1137" r:id="rId6"/>
    <p:sldId id="1152" r:id="rId7"/>
    <p:sldId id="1153" r:id="rId8"/>
    <p:sldId id="1154" r:id="rId9"/>
    <p:sldId id="1155" r:id="rId10"/>
    <p:sldId id="1156" r:id="rId11"/>
    <p:sldId id="1157" r:id="rId12"/>
  </p:sldIdLst>
  <p:sldSz cx="14630400" cy="8229600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CD8"/>
    <a:srgbClr val="DC9494"/>
    <a:srgbClr val="AB3737"/>
    <a:srgbClr val="CD4E15"/>
    <a:srgbClr val="33CC33"/>
    <a:srgbClr val="9966FF"/>
    <a:srgbClr val="FF6600"/>
    <a:srgbClr val="FFFF00"/>
    <a:srgbClr val="E6E88E"/>
    <a:srgbClr val="A7C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85204" autoAdjust="0"/>
  </p:normalViewPr>
  <p:slideViewPr>
    <p:cSldViewPr>
      <p:cViewPr varScale="1">
        <p:scale>
          <a:sx n="90" d="100"/>
          <a:sy n="90" d="100"/>
        </p:scale>
        <p:origin x="726" y="72"/>
      </p:cViewPr>
      <p:guideLst>
        <p:guide orient="horz" pos="3024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4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649" cy="466379"/>
          </a:xfrm>
          <a:prstGeom prst="rect">
            <a:avLst/>
          </a:prstGeom>
        </p:spPr>
        <p:txBody>
          <a:bodyPr vert="horz" wrap="square" lIns="91550" tIns="45774" rIns="91550" bIns="4577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28" y="1"/>
            <a:ext cx="3043649" cy="466379"/>
          </a:xfrm>
          <a:prstGeom prst="rect">
            <a:avLst/>
          </a:prstGeom>
        </p:spPr>
        <p:txBody>
          <a:bodyPr vert="horz" wrap="square" lIns="91550" tIns="45774" rIns="91550" bIns="457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184"/>
            <a:ext cx="3043649" cy="466379"/>
          </a:xfrm>
          <a:prstGeom prst="rect">
            <a:avLst/>
          </a:prstGeom>
        </p:spPr>
        <p:txBody>
          <a:bodyPr vert="horz" wrap="square" lIns="91550" tIns="45774" rIns="91550" bIns="4577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28" y="8841184"/>
            <a:ext cx="3043649" cy="466379"/>
          </a:xfrm>
          <a:prstGeom prst="rect">
            <a:avLst/>
          </a:prstGeom>
        </p:spPr>
        <p:txBody>
          <a:bodyPr vert="horz" wrap="square" lIns="91550" tIns="45774" rIns="91550" bIns="457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03A30D9-A2DC-446A-BF0E-8C5D4F24B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1482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649" cy="466379"/>
          </a:xfrm>
          <a:prstGeom prst="rect">
            <a:avLst/>
          </a:prstGeom>
        </p:spPr>
        <p:txBody>
          <a:bodyPr vert="horz" wrap="square" lIns="61997" tIns="31000" rIns="61997" bIns="310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928" y="1"/>
            <a:ext cx="3043649" cy="466379"/>
          </a:xfrm>
          <a:prstGeom prst="rect">
            <a:avLst/>
          </a:prstGeom>
        </p:spPr>
        <p:txBody>
          <a:bodyPr vert="horz" wrap="square" lIns="61997" tIns="31000" rIns="61997" bIns="310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6913"/>
            <a:ext cx="6205538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997" tIns="31000" rIns="61997" bIns="3100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17" y="4422131"/>
            <a:ext cx="5617870" cy="4189711"/>
          </a:xfrm>
          <a:prstGeom prst="rect">
            <a:avLst/>
          </a:prstGeom>
        </p:spPr>
        <p:txBody>
          <a:bodyPr vert="horz" wrap="square" lIns="61997" tIns="31000" rIns="61997" bIns="31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723"/>
            <a:ext cx="3043649" cy="464839"/>
          </a:xfrm>
          <a:prstGeom prst="rect">
            <a:avLst/>
          </a:prstGeom>
        </p:spPr>
        <p:txBody>
          <a:bodyPr vert="horz" wrap="square" lIns="61997" tIns="31000" rIns="61997" bIns="3100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928" y="8842723"/>
            <a:ext cx="3043649" cy="464839"/>
          </a:xfrm>
          <a:prstGeom prst="rect">
            <a:avLst/>
          </a:prstGeom>
        </p:spPr>
        <p:txBody>
          <a:bodyPr vert="horz" wrap="square" lIns="61997" tIns="31000" rIns="61997" bIns="310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latin typeface="Arial" panose="020B0604020202020204" pitchFamily="34" charset="0"/>
              </a:defRPr>
            </a:lvl1pPr>
          </a:lstStyle>
          <a:p>
            <a:fld id="{271AE85A-5962-4090-B369-5A1841C9DE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263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37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001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314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As</a:t>
            </a:r>
            <a:r>
              <a:rPr lang="en-US" altLang="en-US" baseline="0" dirty="0" smtClean="0"/>
              <a:t> we review the current design, this is a reminder of what the referendum materials stated.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2059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9827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7281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5693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1037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38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0007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2555875"/>
            <a:ext cx="12436475" cy="176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925" y="4664075"/>
            <a:ext cx="10242550" cy="2101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DD96F-16BB-49DA-86A4-15A5357CC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50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51684-A368-4457-B744-F485E01442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02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675" y="330200"/>
            <a:ext cx="3290888" cy="702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330200"/>
            <a:ext cx="9723437" cy="702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5793C-A6FE-477B-B2A5-614F6F1760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54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2555875"/>
            <a:ext cx="12436475" cy="17653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925" y="4664075"/>
            <a:ext cx="10242550" cy="2101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92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920875"/>
            <a:ext cx="13166725" cy="5430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50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287963"/>
            <a:ext cx="12436475" cy="163512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487738"/>
            <a:ext cx="12436475" cy="18002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5446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1920875"/>
            <a:ext cx="6507162" cy="54308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1920875"/>
            <a:ext cx="6507163" cy="54308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13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841500"/>
            <a:ext cx="6464300" cy="768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838" y="2609850"/>
            <a:ext cx="6464300" cy="4741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675" y="1841500"/>
            <a:ext cx="6465888" cy="768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675" y="2609850"/>
            <a:ext cx="6465888" cy="47418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68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74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63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27025"/>
            <a:ext cx="4813300" cy="13954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763" y="327025"/>
            <a:ext cx="8178800" cy="70246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1722438"/>
            <a:ext cx="4813300" cy="5629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02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739BE-5D0C-44F5-AE5D-AA1B683417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58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025" y="5761038"/>
            <a:ext cx="8778875" cy="679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025" y="735013"/>
            <a:ext cx="8778875" cy="4938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025" y="6440488"/>
            <a:ext cx="8778875" cy="966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450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1920875"/>
            <a:ext cx="13166725" cy="5430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85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675" y="330200"/>
            <a:ext cx="3290888" cy="702151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330200"/>
            <a:ext cx="9723437" cy="70215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4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287963"/>
            <a:ext cx="12436475" cy="1635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487738"/>
            <a:ext cx="12436475" cy="18002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4F19C-CDAC-4E78-8728-02828CF6D1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92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1920875"/>
            <a:ext cx="6507162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1920875"/>
            <a:ext cx="6507163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B577F-74D3-4E32-BE41-728A8EFA24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26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841500"/>
            <a:ext cx="6464300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838" y="2609850"/>
            <a:ext cx="6464300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675" y="1841500"/>
            <a:ext cx="6465888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675" y="2609850"/>
            <a:ext cx="6465888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5809E-6A5B-450E-A6AC-EB5C2D27EC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3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15B29-6BB4-4C96-959A-E68A9E54F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03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47BCE-6D71-4DD8-B8B9-67232ED536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04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27025"/>
            <a:ext cx="4813300" cy="13954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763" y="327025"/>
            <a:ext cx="8178800" cy="7024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1722438"/>
            <a:ext cx="4813300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8B8DE-E8B9-42F0-8006-5EE790225B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12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025" y="5761038"/>
            <a:ext cx="8778875" cy="679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025" y="735013"/>
            <a:ext cx="8778875" cy="49387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025" y="6440488"/>
            <a:ext cx="8778875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9BF97-A000-4BD2-8C79-B9E15C6C5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53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330200"/>
            <a:ext cx="13166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1920875"/>
            <a:ext cx="13166725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FD30BEC0-8BA0-43EE-823E-C0A70A51F6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62800"/>
            <a:ext cx="146304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58963" y="7342188"/>
            <a:ext cx="107172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High</a:t>
            </a:r>
            <a:r>
              <a:rPr lang="en-US" sz="4000" b="1" baseline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School Additions &amp; Remodeling</a:t>
            </a:r>
            <a:endParaRPr lang="en-US" sz="4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3316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162800"/>
            <a:ext cx="1096963" cy="1066800"/>
          </a:xfrm>
          <a:prstGeom prst="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75" y="7162800"/>
            <a:ext cx="15906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2pPr>
      <a:lvl3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3pPr>
      <a:lvl4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4pPr>
      <a:lvl5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5pPr>
      <a:lvl6pPr marL="457200"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6pPr>
      <a:lvl7pPr marL="914400"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7pPr>
      <a:lvl8pPr marL="1371600"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8pPr>
      <a:lvl9pPr marL="1828800"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</a:defRPr>
      </a:lvl9pPr>
    </p:titleStyle>
    <p:bodyStyle>
      <a:lvl1pPr marL="490538" indent="-490538" algn="l" defTabSz="1306513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62038" indent="-409575" algn="l" defTabSz="1306513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</a:defRPr>
      </a:lvl2pPr>
      <a:lvl3pPr marL="1633538" indent="-327025" algn="l" defTabSz="130651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</a:defRPr>
      </a:lvl3pPr>
      <a:lvl4pPr marL="2286000" indent="-327025" algn="l" defTabSz="130651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4pPr>
      <a:lvl5pPr marL="2938463" indent="-325438" algn="l" defTabSz="1306513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5pPr>
      <a:lvl6pPr marL="3395663" indent="-325438" algn="l" defTabSz="1306513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6pPr>
      <a:lvl7pPr marL="3852863" indent="-325438" algn="l" defTabSz="1306513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7pPr>
      <a:lvl8pPr marL="4310063" indent="-325438" algn="l" defTabSz="1306513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8pPr>
      <a:lvl9pPr marL="4767263" indent="-325438" algn="l" defTabSz="1306513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003425"/>
            <a:ext cx="6167438" cy="4683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4"/>
          <a:stretch/>
        </p:blipFill>
        <p:spPr>
          <a:xfrm>
            <a:off x="-4763" y="1966913"/>
            <a:ext cx="8386763" cy="4738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763" y="9525"/>
            <a:ext cx="14630401" cy="1993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152400" y="152400"/>
            <a:ext cx="1417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306513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306513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306513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306513" eaLnBrk="0" hangingPunct="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Project Update – High School Additions &amp; Remodeling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52400" y="788988"/>
            <a:ext cx="144732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306513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306513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306513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306513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306513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4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School District of Holmen	</a:t>
            </a:r>
          </a:p>
          <a:p>
            <a:pPr eaLnBrk="1" hangingPunct="1"/>
            <a:r>
              <a:rPr lang="en-US" altLang="en-US" sz="2400" b="1" dirty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Holmen, Wisconsin 									</a:t>
            </a:r>
            <a:r>
              <a:rPr lang="en-US" altLang="en-US" sz="2400" b="1" dirty="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7.22.19</a:t>
            </a:r>
            <a:endParaRPr lang="en-US" altLang="en-US" sz="2400" dirty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228600" y="1993900"/>
            <a:ext cx="15087600" cy="0"/>
          </a:xfrm>
          <a:prstGeom prst="line">
            <a:avLst/>
          </a:prstGeom>
          <a:ln w="762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t="5485" r="5540" b="71794"/>
          <a:stretch/>
        </p:blipFill>
        <p:spPr>
          <a:xfrm>
            <a:off x="3440092" y="4321454"/>
            <a:ext cx="7826415" cy="26307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t="46299" r="5576" b="23144"/>
          <a:stretch/>
        </p:blipFill>
        <p:spPr>
          <a:xfrm>
            <a:off x="342900" y="664819"/>
            <a:ext cx="8115300" cy="3668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 r="2589" b="55556"/>
          <a:stretch/>
        </p:blipFill>
        <p:spPr>
          <a:xfrm>
            <a:off x="8174182" y="663854"/>
            <a:ext cx="5900633" cy="3657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4630400" cy="6638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342900" y="-69850"/>
            <a:ext cx="13944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i="1" dirty="0" smtClean="0">
                <a:solidFill>
                  <a:srgbClr val="FFFFFF"/>
                </a:solidFill>
              </a:rPr>
              <a:t>Design </a:t>
            </a:r>
            <a:r>
              <a:rPr lang="en-US" altLang="en-US" sz="4400" b="1" i="1" smtClean="0">
                <a:solidFill>
                  <a:srgbClr val="FFFFFF"/>
                </a:solidFill>
              </a:rPr>
              <a:t>– Fitness Center</a:t>
            </a:r>
            <a:endParaRPr lang="en-US" altLang="en-US" sz="4400" b="1" i="1" dirty="0">
              <a:solidFill>
                <a:srgbClr val="FFFFFF"/>
              </a:solidFill>
            </a:endParaRPr>
          </a:p>
          <a:p>
            <a:endParaRPr lang="en-US" altLang="en-US" sz="4400" dirty="0">
              <a:solidFill>
                <a:srgbClr val="FFFFFF"/>
              </a:solidFill>
            </a:endParaRPr>
          </a:p>
          <a:p>
            <a:pPr lvl="1"/>
            <a:endParaRPr lang="en-US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7488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4630400" cy="129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139446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i="1" dirty="0" smtClean="0">
                <a:solidFill>
                  <a:srgbClr val="FFFFFF"/>
                </a:solidFill>
              </a:rPr>
              <a:t>Timeline – Phase 1 – Bid Package #2 </a:t>
            </a:r>
            <a:endParaRPr lang="en-US" altLang="en-US" sz="4400" b="1" i="1" dirty="0">
              <a:solidFill>
                <a:srgbClr val="FFFFFF"/>
              </a:solidFill>
            </a:endParaRPr>
          </a:p>
          <a:p>
            <a:pPr lvl="1"/>
            <a:endParaRPr lang="en-US" altLang="en-US" sz="4400" dirty="0">
              <a:solidFill>
                <a:srgbClr val="FFFFFF"/>
              </a:solidFill>
            </a:endParaRPr>
          </a:p>
          <a:p>
            <a:pPr lvl="1"/>
            <a:endParaRPr lang="en-US" altLang="en-US" sz="2400" b="1" i="1" dirty="0"/>
          </a:p>
          <a:p>
            <a:endParaRPr lang="en-US" altLang="en-US" sz="1100" dirty="0"/>
          </a:p>
          <a:p>
            <a:endParaRPr lang="en-US" altLang="en-US" sz="2400" dirty="0"/>
          </a:p>
          <a:p>
            <a:endParaRPr lang="en-US" altLang="en-US" dirty="0"/>
          </a:p>
        </p:txBody>
      </p:sp>
      <p:sp>
        <p:nvSpPr>
          <p:cNvPr id="5" name="Right Arrow 4"/>
          <p:cNvSpPr/>
          <p:nvPr/>
        </p:nvSpPr>
        <p:spPr>
          <a:xfrm>
            <a:off x="1282064" y="1066800"/>
            <a:ext cx="11075670" cy="6299200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1158586" y="3072607"/>
            <a:ext cx="1280160" cy="2509828"/>
          </a:xfrm>
          <a:custGeom>
            <a:avLst/>
            <a:gdLst>
              <a:gd name="connsiteX0" fmla="*/ 0 w 932700"/>
              <a:gd name="connsiteY0" fmla="*/ 155453 h 2509828"/>
              <a:gd name="connsiteX1" fmla="*/ 155453 w 932700"/>
              <a:gd name="connsiteY1" fmla="*/ 0 h 2509828"/>
              <a:gd name="connsiteX2" fmla="*/ 777247 w 932700"/>
              <a:gd name="connsiteY2" fmla="*/ 0 h 2509828"/>
              <a:gd name="connsiteX3" fmla="*/ 932700 w 932700"/>
              <a:gd name="connsiteY3" fmla="*/ 155453 h 2509828"/>
              <a:gd name="connsiteX4" fmla="*/ 932700 w 932700"/>
              <a:gd name="connsiteY4" fmla="*/ 2354375 h 2509828"/>
              <a:gd name="connsiteX5" fmla="*/ 777247 w 932700"/>
              <a:gd name="connsiteY5" fmla="*/ 2509828 h 2509828"/>
              <a:gd name="connsiteX6" fmla="*/ 155453 w 932700"/>
              <a:gd name="connsiteY6" fmla="*/ 2509828 h 2509828"/>
              <a:gd name="connsiteX7" fmla="*/ 0 w 932700"/>
              <a:gd name="connsiteY7" fmla="*/ 2354375 h 2509828"/>
              <a:gd name="connsiteX8" fmla="*/ 0 w 932700"/>
              <a:gd name="connsiteY8" fmla="*/ 155453 h 250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2700" h="2509828">
                <a:moveTo>
                  <a:pt x="0" y="155453"/>
                </a:moveTo>
                <a:cubicBezTo>
                  <a:pt x="0" y="69599"/>
                  <a:pt x="69599" y="0"/>
                  <a:pt x="155453" y="0"/>
                </a:cubicBezTo>
                <a:lnTo>
                  <a:pt x="777247" y="0"/>
                </a:lnTo>
                <a:cubicBezTo>
                  <a:pt x="863101" y="0"/>
                  <a:pt x="932700" y="69599"/>
                  <a:pt x="932700" y="155453"/>
                </a:cubicBezTo>
                <a:lnTo>
                  <a:pt x="932700" y="2354375"/>
                </a:lnTo>
                <a:cubicBezTo>
                  <a:pt x="932700" y="2440229"/>
                  <a:pt x="863101" y="2509828"/>
                  <a:pt x="777247" y="2509828"/>
                </a:cubicBezTo>
                <a:lnTo>
                  <a:pt x="155453" y="2509828"/>
                </a:lnTo>
                <a:cubicBezTo>
                  <a:pt x="69599" y="2509828"/>
                  <a:pt x="0" y="2440229"/>
                  <a:pt x="0" y="2354375"/>
                </a:cubicBezTo>
                <a:lnTo>
                  <a:pt x="0" y="155453"/>
                </a:lnTo>
                <a:close/>
              </a:path>
            </a:pathLst>
          </a:custGeom>
          <a:solidFill>
            <a:srgbClr val="33CC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871" tIns="98871" rIns="98871" bIns="98871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</a:rPr>
              <a:t>Dec 2018/Jan 2019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1400" b="1" kern="1200" dirty="0" smtClean="0">
              <a:solidFill>
                <a:schemeClr val="tx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</a:rPr>
              <a:t> Schematic Design - Addition </a:t>
            </a:r>
            <a:endParaRPr lang="en-US" sz="1400" b="1" kern="12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501538" y="3074988"/>
            <a:ext cx="1341800" cy="2509828"/>
          </a:xfrm>
          <a:custGeom>
            <a:avLst/>
            <a:gdLst>
              <a:gd name="connsiteX0" fmla="*/ 0 w 1205940"/>
              <a:gd name="connsiteY0" fmla="*/ 200994 h 2509828"/>
              <a:gd name="connsiteX1" fmla="*/ 200994 w 1205940"/>
              <a:gd name="connsiteY1" fmla="*/ 0 h 2509828"/>
              <a:gd name="connsiteX2" fmla="*/ 1004946 w 1205940"/>
              <a:gd name="connsiteY2" fmla="*/ 0 h 2509828"/>
              <a:gd name="connsiteX3" fmla="*/ 1205940 w 1205940"/>
              <a:gd name="connsiteY3" fmla="*/ 200994 h 2509828"/>
              <a:gd name="connsiteX4" fmla="*/ 1205940 w 1205940"/>
              <a:gd name="connsiteY4" fmla="*/ 2308834 h 2509828"/>
              <a:gd name="connsiteX5" fmla="*/ 1004946 w 1205940"/>
              <a:gd name="connsiteY5" fmla="*/ 2509828 h 2509828"/>
              <a:gd name="connsiteX6" fmla="*/ 200994 w 1205940"/>
              <a:gd name="connsiteY6" fmla="*/ 2509828 h 2509828"/>
              <a:gd name="connsiteX7" fmla="*/ 0 w 1205940"/>
              <a:gd name="connsiteY7" fmla="*/ 2308834 h 2509828"/>
              <a:gd name="connsiteX8" fmla="*/ 0 w 1205940"/>
              <a:gd name="connsiteY8" fmla="*/ 200994 h 250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5940" h="2509828">
                <a:moveTo>
                  <a:pt x="0" y="200994"/>
                </a:moveTo>
                <a:cubicBezTo>
                  <a:pt x="0" y="89988"/>
                  <a:pt x="89988" y="0"/>
                  <a:pt x="200994" y="0"/>
                </a:cubicBezTo>
                <a:lnTo>
                  <a:pt x="1004946" y="0"/>
                </a:lnTo>
                <a:cubicBezTo>
                  <a:pt x="1115952" y="0"/>
                  <a:pt x="1205940" y="89988"/>
                  <a:pt x="1205940" y="200994"/>
                </a:cubicBezTo>
                <a:lnTo>
                  <a:pt x="1205940" y="2308834"/>
                </a:lnTo>
                <a:cubicBezTo>
                  <a:pt x="1205940" y="2419840"/>
                  <a:pt x="1115952" y="2509828"/>
                  <a:pt x="1004946" y="2509828"/>
                </a:cubicBezTo>
                <a:lnTo>
                  <a:pt x="200994" y="2509828"/>
                </a:lnTo>
                <a:cubicBezTo>
                  <a:pt x="89988" y="2509828"/>
                  <a:pt x="0" y="2419840"/>
                  <a:pt x="0" y="2308834"/>
                </a:cubicBezTo>
                <a:lnTo>
                  <a:pt x="0" y="200994"/>
                </a:lnTo>
                <a:close/>
              </a:path>
            </a:pathLst>
          </a:custGeom>
          <a:solidFill>
            <a:srgbClr val="33CC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209" tIns="112209" rIns="112209" bIns="112209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</a:rPr>
              <a:t>Jan/Feb/Mar2019: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1400" b="1" kern="1200" dirty="0" smtClean="0">
              <a:solidFill>
                <a:schemeClr val="tx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1400" b="1" kern="1200" dirty="0" smtClean="0">
              <a:solidFill>
                <a:schemeClr val="tx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</a:rPr>
              <a:t> Design Development - Addition</a:t>
            </a:r>
            <a:endParaRPr lang="en-US" sz="1400" b="1" kern="1200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900098" y="3072607"/>
            <a:ext cx="1437187" cy="2514590"/>
          </a:xfrm>
          <a:custGeom>
            <a:avLst/>
            <a:gdLst>
              <a:gd name="connsiteX0" fmla="*/ 0 w 1183884"/>
              <a:gd name="connsiteY0" fmla="*/ 197318 h 2514590"/>
              <a:gd name="connsiteX1" fmla="*/ 197318 w 1183884"/>
              <a:gd name="connsiteY1" fmla="*/ 0 h 2514590"/>
              <a:gd name="connsiteX2" fmla="*/ 986566 w 1183884"/>
              <a:gd name="connsiteY2" fmla="*/ 0 h 2514590"/>
              <a:gd name="connsiteX3" fmla="*/ 1183884 w 1183884"/>
              <a:gd name="connsiteY3" fmla="*/ 197318 h 2514590"/>
              <a:gd name="connsiteX4" fmla="*/ 1183884 w 1183884"/>
              <a:gd name="connsiteY4" fmla="*/ 2317272 h 2514590"/>
              <a:gd name="connsiteX5" fmla="*/ 986566 w 1183884"/>
              <a:gd name="connsiteY5" fmla="*/ 2514590 h 2514590"/>
              <a:gd name="connsiteX6" fmla="*/ 197318 w 1183884"/>
              <a:gd name="connsiteY6" fmla="*/ 2514590 h 2514590"/>
              <a:gd name="connsiteX7" fmla="*/ 0 w 1183884"/>
              <a:gd name="connsiteY7" fmla="*/ 2317272 h 2514590"/>
              <a:gd name="connsiteX8" fmla="*/ 0 w 1183884"/>
              <a:gd name="connsiteY8" fmla="*/ 197318 h 251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3884" h="2514590">
                <a:moveTo>
                  <a:pt x="0" y="197318"/>
                </a:moveTo>
                <a:cubicBezTo>
                  <a:pt x="0" y="88342"/>
                  <a:pt x="88342" y="0"/>
                  <a:pt x="197318" y="0"/>
                </a:cubicBezTo>
                <a:lnTo>
                  <a:pt x="986566" y="0"/>
                </a:lnTo>
                <a:cubicBezTo>
                  <a:pt x="1095542" y="0"/>
                  <a:pt x="1183884" y="88342"/>
                  <a:pt x="1183884" y="197318"/>
                </a:cubicBezTo>
                <a:lnTo>
                  <a:pt x="1183884" y="2317272"/>
                </a:lnTo>
                <a:cubicBezTo>
                  <a:pt x="1183884" y="2426248"/>
                  <a:pt x="1095542" y="2514590"/>
                  <a:pt x="986566" y="2514590"/>
                </a:cubicBezTo>
                <a:lnTo>
                  <a:pt x="197318" y="2514590"/>
                </a:lnTo>
                <a:cubicBezTo>
                  <a:pt x="88342" y="2514590"/>
                  <a:pt x="0" y="2426248"/>
                  <a:pt x="0" y="2317272"/>
                </a:cubicBezTo>
                <a:lnTo>
                  <a:pt x="0" y="197318"/>
                </a:lnTo>
                <a:close/>
              </a:path>
            </a:pathLst>
          </a:custGeom>
          <a:solidFill>
            <a:srgbClr val="33CC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1132" tIns="111132" rIns="111132" bIns="111132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</a:rPr>
              <a:t>April/May/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</a:rPr>
              <a:t>June 2019: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1400" b="1" dirty="0">
              <a:solidFill>
                <a:schemeClr val="tx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1400" b="1" kern="1200" dirty="0" smtClean="0">
              <a:solidFill>
                <a:schemeClr val="tx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</a:rPr>
              <a:t>Development of Construction Documents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</a:rPr>
              <a:t>(plans/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</a:rPr>
              <a:t>specs)</a:t>
            </a:r>
            <a:endParaRPr lang="en-US" sz="1400" b="1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724253" y="3046352"/>
            <a:ext cx="1280160" cy="2509828"/>
          </a:xfrm>
          <a:custGeom>
            <a:avLst/>
            <a:gdLst>
              <a:gd name="connsiteX0" fmla="*/ 0 w 904639"/>
              <a:gd name="connsiteY0" fmla="*/ 150776 h 2509828"/>
              <a:gd name="connsiteX1" fmla="*/ 150776 w 904639"/>
              <a:gd name="connsiteY1" fmla="*/ 0 h 2509828"/>
              <a:gd name="connsiteX2" fmla="*/ 753863 w 904639"/>
              <a:gd name="connsiteY2" fmla="*/ 0 h 2509828"/>
              <a:gd name="connsiteX3" fmla="*/ 904639 w 904639"/>
              <a:gd name="connsiteY3" fmla="*/ 150776 h 2509828"/>
              <a:gd name="connsiteX4" fmla="*/ 904639 w 904639"/>
              <a:gd name="connsiteY4" fmla="*/ 2359052 h 2509828"/>
              <a:gd name="connsiteX5" fmla="*/ 753863 w 904639"/>
              <a:gd name="connsiteY5" fmla="*/ 2509828 h 2509828"/>
              <a:gd name="connsiteX6" fmla="*/ 150776 w 904639"/>
              <a:gd name="connsiteY6" fmla="*/ 2509828 h 2509828"/>
              <a:gd name="connsiteX7" fmla="*/ 0 w 904639"/>
              <a:gd name="connsiteY7" fmla="*/ 2359052 h 2509828"/>
              <a:gd name="connsiteX8" fmla="*/ 0 w 904639"/>
              <a:gd name="connsiteY8" fmla="*/ 150776 h 250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4639" h="2509828">
                <a:moveTo>
                  <a:pt x="0" y="150776"/>
                </a:moveTo>
                <a:cubicBezTo>
                  <a:pt x="0" y="67505"/>
                  <a:pt x="67505" y="0"/>
                  <a:pt x="150776" y="0"/>
                </a:cubicBezTo>
                <a:lnTo>
                  <a:pt x="753863" y="0"/>
                </a:lnTo>
                <a:cubicBezTo>
                  <a:pt x="837134" y="0"/>
                  <a:pt x="904639" y="67505"/>
                  <a:pt x="904639" y="150776"/>
                </a:cubicBezTo>
                <a:lnTo>
                  <a:pt x="904639" y="2359052"/>
                </a:lnTo>
                <a:cubicBezTo>
                  <a:pt x="904639" y="2442323"/>
                  <a:pt x="837134" y="2509828"/>
                  <a:pt x="753863" y="2509828"/>
                </a:cubicBezTo>
                <a:lnTo>
                  <a:pt x="150776" y="2509828"/>
                </a:lnTo>
                <a:cubicBezTo>
                  <a:pt x="67505" y="2509828"/>
                  <a:pt x="0" y="2442323"/>
                  <a:pt x="0" y="2359052"/>
                </a:cubicBezTo>
                <a:lnTo>
                  <a:pt x="0" y="15077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501" tIns="97501" rIns="97501" bIns="97501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</a:rPr>
              <a:t>August 2019: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1400" b="1" kern="1200" baseline="0" dirty="0" smtClean="0">
              <a:solidFill>
                <a:schemeClr val="tx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1400" b="1" kern="1200" baseline="0" dirty="0" smtClean="0">
              <a:solidFill>
                <a:schemeClr val="tx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</a:rPr>
              <a:t>State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baseline="0" dirty="0" smtClean="0">
                <a:solidFill>
                  <a:schemeClr val="tx1"/>
                </a:solidFill>
              </a:rPr>
              <a:t>Approval</a:t>
            </a:r>
            <a:endParaRPr lang="en-US" sz="1400" b="1" kern="1200" dirty="0">
              <a:solidFill>
                <a:schemeClr val="tx1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056344" y="3072405"/>
            <a:ext cx="1280160" cy="2509828"/>
          </a:xfrm>
          <a:custGeom>
            <a:avLst/>
            <a:gdLst>
              <a:gd name="connsiteX0" fmla="*/ 0 w 1058985"/>
              <a:gd name="connsiteY0" fmla="*/ 176501 h 2509828"/>
              <a:gd name="connsiteX1" fmla="*/ 176501 w 1058985"/>
              <a:gd name="connsiteY1" fmla="*/ 0 h 2509828"/>
              <a:gd name="connsiteX2" fmla="*/ 882484 w 1058985"/>
              <a:gd name="connsiteY2" fmla="*/ 0 h 2509828"/>
              <a:gd name="connsiteX3" fmla="*/ 1058985 w 1058985"/>
              <a:gd name="connsiteY3" fmla="*/ 176501 h 2509828"/>
              <a:gd name="connsiteX4" fmla="*/ 1058985 w 1058985"/>
              <a:gd name="connsiteY4" fmla="*/ 2333327 h 2509828"/>
              <a:gd name="connsiteX5" fmla="*/ 882484 w 1058985"/>
              <a:gd name="connsiteY5" fmla="*/ 2509828 h 2509828"/>
              <a:gd name="connsiteX6" fmla="*/ 176501 w 1058985"/>
              <a:gd name="connsiteY6" fmla="*/ 2509828 h 2509828"/>
              <a:gd name="connsiteX7" fmla="*/ 0 w 1058985"/>
              <a:gd name="connsiteY7" fmla="*/ 2333327 h 2509828"/>
              <a:gd name="connsiteX8" fmla="*/ 0 w 1058985"/>
              <a:gd name="connsiteY8" fmla="*/ 176501 h 250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8985" h="2509828">
                <a:moveTo>
                  <a:pt x="0" y="176501"/>
                </a:moveTo>
                <a:cubicBezTo>
                  <a:pt x="0" y="79022"/>
                  <a:pt x="79022" y="0"/>
                  <a:pt x="176501" y="0"/>
                </a:cubicBezTo>
                <a:lnTo>
                  <a:pt x="882484" y="0"/>
                </a:lnTo>
                <a:cubicBezTo>
                  <a:pt x="979963" y="0"/>
                  <a:pt x="1058985" y="79022"/>
                  <a:pt x="1058985" y="176501"/>
                </a:cubicBezTo>
                <a:lnTo>
                  <a:pt x="1058985" y="2333327"/>
                </a:lnTo>
                <a:cubicBezTo>
                  <a:pt x="1058985" y="2430806"/>
                  <a:pt x="979963" y="2509828"/>
                  <a:pt x="882484" y="2509828"/>
                </a:cubicBezTo>
                <a:lnTo>
                  <a:pt x="176501" y="2509828"/>
                </a:lnTo>
                <a:cubicBezTo>
                  <a:pt x="79022" y="2509828"/>
                  <a:pt x="0" y="2430806"/>
                  <a:pt x="0" y="2333327"/>
                </a:cubicBezTo>
                <a:lnTo>
                  <a:pt x="0" y="176501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035" tIns="105035" rIns="105035" bIns="105035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</a:rPr>
              <a:t>August 12, 2019: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1400" b="1" kern="1200" dirty="0" smtClean="0">
              <a:solidFill>
                <a:schemeClr val="tx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1400" b="1" kern="1200" dirty="0" smtClean="0">
              <a:solidFill>
                <a:schemeClr val="tx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</a:rPr>
              <a:t>Board Approve Bid</a:t>
            </a:r>
            <a:endParaRPr lang="en-US" sz="1400" b="1" kern="1200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9381192" y="3070898"/>
            <a:ext cx="1280160" cy="2509828"/>
          </a:xfrm>
          <a:custGeom>
            <a:avLst/>
            <a:gdLst>
              <a:gd name="connsiteX0" fmla="*/ 0 w 1038915"/>
              <a:gd name="connsiteY0" fmla="*/ 173156 h 2509828"/>
              <a:gd name="connsiteX1" fmla="*/ 173156 w 1038915"/>
              <a:gd name="connsiteY1" fmla="*/ 0 h 2509828"/>
              <a:gd name="connsiteX2" fmla="*/ 865759 w 1038915"/>
              <a:gd name="connsiteY2" fmla="*/ 0 h 2509828"/>
              <a:gd name="connsiteX3" fmla="*/ 1038915 w 1038915"/>
              <a:gd name="connsiteY3" fmla="*/ 173156 h 2509828"/>
              <a:gd name="connsiteX4" fmla="*/ 1038915 w 1038915"/>
              <a:gd name="connsiteY4" fmla="*/ 2336672 h 2509828"/>
              <a:gd name="connsiteX5" fmla="*/ 865759 w 1038915"/>
              <a:gd name="connsiteY5" fmla="*/ 2509828 h 2509828"/>
              <a:gd name="connsiteX6" fmla="*/ 173156 w 1038915"/>
              <a:gd name="connsiteY6" fmla="*/ 2509828 h 2509828"/>
              <a:gd name="connsiteX7" fmla="*/ 0 w 1038915"/>
              <a:gd name="connsiteY7" fmla="*/ 2336672 h 2509828"/>
              <a:gd name="connsiteX8" fmla="*/ 0 w 1038915"/>
              <a:gd name="connsiteY8" fmla="*/ 173156 h 250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915" h="2509828">
                <a:moveTo>
                  <a:pt x="0" y="173156"/>
                </a:moveTo>
                <a:cubicBezTo>
                  <a:pt x="0" y="77525"/>
                  <a:pt x="77525" y="0"/>
                  <a:pt x="173156" y="0"/>
                </a:cubicBezTo>
                <a:lnTo>
                  <a:pt x="865759" y="0"/>
                </a:lnTo>
                <a:cubicBezTo>
                  <a:pt x="961390" y="0"/>
                  <a:pt x="1038915" y="77525"/>
                  <a:pt x="1038915" y="173156"/>
                </a:cubicBezTo>
                <a:lnTo>
                  <a:pt x="1038915" y="2336672"/>
                </a:lnTo>
                <a:cubicBezTo>
                  <a:pt x="1038915" y="2432303"/>
                  <a:pt x="961390" y="2509828"/>
                  <a:pt x="865759" y="2509828"/>
                </a:cubicBezTo>
                <a:lnTo>
                  <a:pt x="173156" y="2509828"/>
                </a:lnTo>
                <a:cubicBezTo>
                  <a:pt x="77525" y="2509828"/>
                  <a:pt x="0" y="2432303"/>
                  <a:pt x="0" y="2336672"/>
                </a:cubicBezTo>
                <a:lnTo>
                  <a:pt x="0" y="173156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056" tIns="104056" rIns="104056" bIns="104056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</a:rPr>
              <a:t>August 19,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</a:rPr>
              <a:t>2019: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1400" b="1" kern="1200" dirty="0" smtClean="0">
              <a:solidFill>
                <a:schemeClr val="tx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1400" b="1" kern="1200" dirty="0" smtClean="0">
              <a:solidFill>
                <a:schemeClr val="tx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</a:rPr>
              <a:t> Project Begins</a:t>
            </a:r>
            <a:endParaRPr lang="en-US" sz="1400" b="1" kern="12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0721299" y="3046352"/>
            <a:ext cx="1280160" cy="2509828"/>
          </a:xfrm>
          <a:custGeom>
            <a:avLst/>
            <a:gdLst>
              <a:gd name="connsiteX0" fmla="*/ 0 w 1335504"/>
              <a:gd name="connsiteY0" fmla="*/ 222588 h 2509828"/>
              <a:gd name="connsiteX1" fmla="*/ 222588 w 1335504"/>
              <a:gd name="connsiteY1" fmla="*/ 0 h 2509828"/>
              <a:gd name="connsiteX2" fmla="*/ 1112916 w 1335504"/>
              <a:gd name="connsiteY2" fmla="*/ 0 h 2509828"/>
              <a:gd name="connsiteX3" fmla="*/ 1335504 w 1335504"/>
              <a:gd name="connsiteY3" fmla="*/ 222588 h 2509828"/>
              <a:gd name="connsiteX4" fmla="*/ 1335504 w 1335504"/>
              <a:gd name="connsiteY4" fmla="*/ 2287240 h 2509828"/>
              <a:gd name="connsiteX5" fmla="*/ 1112916 w 1335504"/>
              <a:gd name="connsiteY5" fmla="*/ 2509828 h 2509828"/>
              <a:gd name="connsiteX6" fmla="*/ 222588 w 1335504"/>
              <a:gd name="connsiteY6" fmla="*/ 2509828 h 2509828"/>
              <a:gd name="connsiteX7" fmla="*/ 0 w 1335504"/>
              <a:gd name="connsiteY7" fmla="*/ 2287240 h 2509828"/>
              <a:gd name="connsiteX8" fmla="*/ 0 w 1335504"/>
              <a:gd name="connsiteY8" fmla="*/ 222588 h 250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5504" h="2509828">
                <a:moveTo>
                  <a:pt x="0" y="222588"/>
                </a:moveTo>
                <a:cubicBezTo>
                  <a:pt x="0" y="99656"/>
                  <a:pt x="99656" y="0"/>
                  <a:pt x="222588" y="0"/>
                </a:cubicBezTo>
                <a:lnTo>
                  <a:pt x="1112916" y="0"/>
                </a:lnTo>
                <a:cubicBezTo>
                  <a:pt x="1235848" y="0"/>
                  <a:pt x="1335504" y="99656"/>
                  <a:pt x="1335504" y="222588"/>
                </a:cubicBezTo>
                <a:lnTo>
                  <a:pt x="1335504" y="2287240"/>
                </a:lnTo>
                <a:cubicBezTo>
                  <a:pt x="1335504" y="2410172"/>
                  <a:pt x="1235848" y="2509828"/>
                  <a:pt x="1112916" y="2509828"/>
                </a:cubicBezTo>
                <a:lnTo>
                  <a:pt x="222588" y="2509828"/>
                </a:lnTo>
                <a:cubicBezTo>
                  <a:pt x="99656" y="2509828"/>
                  <a:pt x="0" y="2410172"/>
                  <a:pt x="0" y="2287240"/>
                </a:cubicBezTo>
                <a:lnTo>
                  <a:pt x="0" y="222588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534" tIns="118534" rIns="118534" bIns="118534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</a:rPr>
              <a:t>August 2020: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1400" b="1" kern="1200" dirty="0" smtClean="0">
              <a:solidFill>
                <a:schemeClr val="tx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1400" b="1" kern="1200" dirty="0" smtClean="0">
              <a:solidFill>
                <a:schemeClr val="tx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</a:rPr>
              <a:t>Projected Project Completion</a:t>
            </a:r>
            <a:endParaRPr lang="en-US" sz="1400" b="1" kern="1200" dirty="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391389" y="3074988"/>
            <a:ext cx="1280160" cy="2509828"/>
          </a:xfrm>
          <a:custGeom>
            <a:avLst/>
            <a:gdLst>
              <a:gd name="connsiteX0" fmla="*/ 0 w 1110164"/>
              <a:gd name="connsiteY0" fmla="*/ 185031 h 2509828"/>
              <a:gd name="connsiteX1" fmla="*/ 185031 w 1110164"/>
              <a:gd name="connsiteY1" fmla="*/ 0 h 2509828"/>
              <a:gd name="connsiteX2" fmla="*/ 925133 w 1110164"/>
              <a:gd name="connsiteY2" fmla="*/ 0 h 2509828"/>
              <a:gd name="connsiteX3" fmla="*/ 1110164 w 1110164"/>
              <a:gd name="connsiteY3" fmla="*/ 185031 h 2509828"/>
              <a:gd name="connsiteX4" fmla="*/ 1110164 w 1110164"/>
              <a:gd name="connsiteY4" fmla="*/ 2324797 h 2509828"/>
              <a:gd name="connsiteX5" fmla="*/ 925133 w 1110164"/>
              <a:gd name="connsiteY5" fmla="*/ 2509828 h 2509828"/>
              <a:gd name="connsiteX6" fmla="*/ 185031 w 1110164"/>
              <a:gd name="connsiteY6" fmla="*/ 2509828 h 2509828"/>
              <a:gd name="connsiteX7" fmla="*/ 0 w 1110164"/>
              <a:gd name="connsiteY7" fmla="*/ 2324797 h 2509828"/>
              <a:gd name="connsiteX8" fmla="*/ 0 w 1110164"/>
              <a:gd name="connsiteY8" fmla="*/ 185031 h 250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0164" h="2509828">
                <a:moveTo>
                  <a:pt x="0" y="185031"/>
                </a:moveTo>
                <a:cubicBezTo>
                  <a:pt x="0" y="82841"/>
                  <a:pt x="82841" y="0"/>
                  <a:pt x="185031" y="0"/>
                </a:cubicBezTo>
                <a:lnTo>
                  <a:pt x="925133" y="0"/>
                </a:lnTo>
                <a:cubicBezTo>
                  <a:pt x="1027323" y="0"/>
                  <a:pt x="1110164" y="82841"/>
                  <a:pt x="1110164" y="185031"/>
                </a:cubicBezTo>
                <a:lnTo>
                  <a:pt x="1110164" y="2324797"/>
                </a:lnTo>
                <a:cubicBezTo>
                  <a:pt x="1110164" y="2426987"/>
                  <a:pt x="1027323" y="2509828"/>
                  <a:pt x="925133" y="2509828"/>
                </a:cubicBezTo>
                <a:lnTo>
                  <a:pt x="185031" y="2509828"/>
                </a:lnTo>
                <a:cubicBezTo>
                  <a:pt x="82841" y="2509828"/>
                  <a:pt x="0" y="2426987"/>
                  <a:pt x="0" y="2324797"/>
                </a:cubicBezTo>
                <a:lnTo>
                  <a:pt x="0" y="185031"/>
                </a:lnTo>
                <a:close/>
              </a:path>
            </a:pathLst>
          </a:custGeom>
          <a:solidFill>
            <a:srgbClr val="33CC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7534" tIns="107534" rIns="107534" bIns="107534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</a:rPr>
              <a:t>July 16, 2019: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1400" b="1" dirty="0" smtClean="0">
              <a:solidFill>
                <a:schemeClr val="tx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en-US" sz="1400" b="1" dirty="0">
              <a:solidFill>
                <a:schemeClr val="tx1"/>
              </a:solidFill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</a:rPr>
              <a:t>Bidding 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</a:rPr>
              <a:t>Documents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1400" b="1" kern="1200" dirty="0" smtClean="0">
                <a:solidFill>
                  <a:schemeClr val="tx1"/>
                </a:solidFill>
              </a:rPr>
              <a:t>Released</a:t>
            </a:r>
          </a:p>
        </p:txBody>
      </p:sp>
    </p:spTree>
    <p:extLst>
      <p:ext uri="{BB962C8B-B14F-4D97-AF65-F5344CB8AC3E}">
        <p14:creationId xmlns:p14="http://schemas.microsoft.com/office/powerpoint/2010/main" val="32443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7" t="26351" r="9117" b="10185"/>
          <a:stretch/>
        </p:blipFill>
        <p:spPr>
          <a:xfrm>
            <a:off x="33759" y="1371600"/>
            <a:ext cx="5833641" cy="580559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0" y="0"/>
            <a:ext cx="14630400" cy="1295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28600"/>
            <a:ext cx="13944600" cy="2000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i="1" dirty="0">
                <a:solidFill>
                  <a:srgbClr val="FFFFFF"/>
                </a:solidFill>
              </a:rPr>
              <a:t>Budget – Phase 1 – Bid Package #2 </a:t>
            </a:r>
          </a:p>
          <a:p>
            <a:pPr lvl="1"/>
            <a:endParaRPr lang="en-US" altLang="en-US" sz="2400" b="1" i="1" dirty="0"/>
          </a:p>
          <a:p>
            <a:endParaRPr lang="en-US" altLang="en-US" sz="2400" dirty="0"/>
          </a:p>
          <a:p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38337" r="8654" b="41483"/>
          <a:stretch/>
        </p:blipFill>
        <p:spPr>
          <a:xfrm>
            <a:off x="5939789" y="2133600"/>
            <a:ext cx="866851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8"/>
          <a:stretch/>
        </p:blipFill>
        <p:spPr>
          <a:xfrm>
            <a:off x="0" y="599421"/>
            <a:ext cx="14630400" cy="64871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4630400" cy="6638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342900" y="-69850"/>
            <a:ext cx="13944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i="1" dirty="0" smtClean="0">
                <a:solidFill>
                  <a:srgbClr val="FFFFFF"/>
                </a:solidFill>
              </a:rPr>
              <a:t>Design – Partial Overall Floor Plan</a:t>
            </a:r>
            <a:endParaRPr lang="en-US" altLang="en-US" sz="4400" b="1" i="1" dirty="0">
              <a:solidFill>
                <a:srgbClr val="FFFFFF"/>
              </a:solidFill>
            </a:endParaRPr>
          </a:p>
          <a:p>
            <a:endParaRPr lang="en-US" altLang="en-US" sz="4400" dirty="0">
              <a:solidFill>
                <a:srgbClr val="FFFFFF"/>
              </a:solidFill>
            </a:endParaRPr>
          </a:p>
          <a:p>
            <a:pPr lvl="1"/>
            <a:endParaRPr lang="en-US" altLang="en-US" sz="2400" b="1" i="1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1663907" y="1338114"/>
            <a:ext cx="6684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 i="1" dirty="0" smtClean="0"/>
              <a:t>PH 1</a:t>
            </a:r>
          </a:p>
          <a:p>
            <a:r>
              <a:rPr lang="en-US" altLang="en-US" sz="1800" b="1" i="1" dirty="0" smtClean="0"/>
              <a:t>CTE</a:t>
            </a:r>
            <a:endParaRPr lang="en-US" altLang="en-US" sz="1800" b="1" i="1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0972800" y="5410200"/>
            <a:ext cx="99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 i="1" dirty="0" smtClean="0"/>
              <a:t>PH 1</a:t>
            </a:r>
          </a:p>
          <a:p>
            <a:r>
              <a:rPr lang="en-US" altLang="en-US" sz="1800" b="1" i="1" dirty="0" smtClean="0"/>
              <a:t>Kitchen</a:t>
            </a:r>
            <a:endParaRPr lang="en-US" altLang="en-US" sz="1800" b="1" i="1" dirty="0"/>
          </a:p>
        </p:txBody>
      </p:sp>
      <p:sp>
        <p:nvSpPr>
          <p:cNvPr id="2" name="Rectangle 1"/>
          <p:cNvSpPr/>
          <p:nvPr/>
        </p:nvSpPr>
        <p:spPr>
          <a:xfrm>
            <a:off x="10395995" y="5181600"/>
            <a:ext cx="609600" cy="1219200"/>
          </a:xfrm>
          <a:prstGeom prst="rect">
            <a:avLst/>
          </a:prstGeom>
          <a:solidFill>
            <a:srgbClr val="9ABCD8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0189098" y="5425071"/>
            <a:ext cx="99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 i="1" dirty="0" smtClean="0"/>
              <a:t>PH 2</a:t>
            </a:r>
          </a:p>
          <a:p>
            <a:r>
              <a:rPr lang="en-US" altLang="en-US" sz="1800" b="1" i="1" dirty="0" smtClean="0"/>
              <a:t>Kitchen</a:t>
            </a:r>
            <a:endParaRPr lang="en-US" altLang="en-US" sz="1800" b="1" i="1" dirty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0405641" y="6471286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 i="1" dirty="0" smtClean="0"/>
              <a:t>PH 2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725013" y="5409137"/>
            <a:ext cx="182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1" i="1" dirty="0" smtClean="0"/>
              <a:t>Existing Gymnasiums</a:t>
            </a:r>
          </a:p>
          <a:p>
            <a:pPr algn="ctr"/>
            <a:r>
              <a:rPr lang="en-US" altLang="en-US" sz="1800" b="1" i="1" dirty="0" smtClean="0"/>
              <a:t>PH 2</a:t>
            </a:r>
            <a:endParaRPr lang="en-US" altLang="en-US" sz="1800" b="1" i="1" dirty="0"/>
          </a:p>
          <a:p>
            <a:pPr algn="ctr"/>
            <a:r>
              <a:rPr lang="en-US" altLang="en-US" sz="1800" b="1" i="1" dirty="0" smtClean="0"/>
              <a:t>HVAC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1024886" y="3519844"/>
            <a:ext cx="99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 i="1" dirty="0" smtClean="0"/>
              <a:t>PH 1</a:t>
            </a:r>
          </a:p>
          <a:p>
            <a:r>
              <a:rPr lang="en-US" altLang="en-US" sz="1800" b="1" i="1" dirty="0" smtClean="0"/>
              <a:t>HVAC</a:t>
            </a:r>
            <a:endParaRPr lang="en-US" altLang="en-US" sz="1800" b="1" i="1" dirty="0"/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1837043" y="2828646"/>
            <a:ext cx="99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 i="1" dirty="0" smtClean="0"/>
              <a:t>PH 1</a:t>
            </a:r>
          </a:p>
          <a:p>
            <a:r>
              <a:rPr lang="en-US" altLang="en-US" sz="1800" b="1" i="1" dirty="0" smtClean="0"/>
              <a:t>HVAC</a:t>
            </a:r>
            <a:endParaRPr lang="en-US" altLang="en-US" sz="1800" b="1" i="1" dirty="0"/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9405395" y="4544402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 i="1" dirty="0" smtClean="0"/>
              <a:t>PH 2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9281932" y="3208893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 i="1" dirty="0" smtClean="0"/>
              <a:t>PH 2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8153400" y="3151811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 i="1" dirty="0" smtClean="0"/>
              <a:t>PH 2</a:t>
            </a: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7437699" y="3935898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 i="1" dirty="0" smtClean="0"/>
              <a:t>PH 2</a:t>
            </a: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6096000" y="4405902"/>
            <a:ext cx="99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 i="1" dirty="0" smtClean="0"/>
              <a:t>PH 2</a:t>
            </a:r>
            <a:endParaRPr lang="en-US" altLang="en-US" sz="1800" b="1" i="1" dirty="0"/>
          </a:p>
          <a:p>
            <a:r>
              <a:rPr lang="en-US" altLang="en-US" sz="1800" b="1" i="1" dirty="0" smtClean="0"/>
              <a:t>HVAC</a:t>
            </a: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4521843" y="4101706"/>
            <a:ext cx="990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 i="1" dirty="0" smtClean="0"/>
              <a:t>PH 1</a:t>
            </a:r>
            <a:endParaRPr lang="en-US" altLang="en-US" sz="1800" b="1" i="1" dirty="0"/>
          </a:p>
          <a:p>
            <a:r>
              <a:rPr lang="en-US" altLang="en-US" sz="1800" b="1" i="1" dirty="0" err="1" smtClean="0"/>
              <a:t>Lkr</a:t>
            </a:r>
            <a:r>
              <a:rPr lang="en-US" altLang="en-US" sz="1800" b="1" i="1" dirty="0" smtClean="0"/>
              <a:t> </a:t>
            </a:r>
            <a:r>
              <a:rPr lang="en-US" altLang="en-US" sz="1800" b="1" i="1" dirty="0" err="1" smtClean="0"/>
              <a:t>Rms</a:t>
            </a:r>
            <a:endParaRPr lang="en-US" altLang="en-US" sz="1800" b="1" i="1" dirty="0" smtClean="0"/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6515100" y="1871577"/>
            <a:ext cx="922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 i="1" dirty="0" smtClean="0"/>
              <a:t>PH 1</a:t>
            </a:r>
          </a:p>
          <a:p>
            <a:r>
              <a:rPr lang="en-US" altLang="en-US" sz="1800" b="1" i="1" dirty="0" smtClean="0"/>
              <a:t>Band</a:t>
            </a:r>
            <a:endParaRPr lang="en-US" altLang="en-US" sz="1800" b="1" i="1" dirty="0"/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5634700" y="1548411"/>
            <a:ext cx="922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 i="1" dirty="0" smtClean="0"/>
              <a:t>PH 1</a:t>
            </a:r>
          </a:p>
          <a:p>
            <a:r>
              <a:rPr lang="en-US" altLang="en-US" sz="1800" b="1" i="1" dirty="0" smtClean="0"/>
              <a:t>FAC</a:t>
            </a:r>
            <a:endParaRPr lang="en-US" altLang="en-US" sz="1800" b="1" i="1" dirty="0"/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5146516" y="2905730"/>
            <a:ext cx="13105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1" i="1" dirty="0" smtClean="0"/>
              <a:t>PH 1</a:t>
            </a:r>
          </a:p>
          <a:p>
            <a:pPr algn="ctr"/>
            <a:r>
              <a:rPr lang="en-US" altLang="en-US" sz="1800" b="1" i="1" dirty="0" smtClean="0"/>
              <a:t>Wrestling</a:t>
            </a:r>
            <a:endParaRPr lang="en-US" altLang="en-US" sz="1800" b="1" i="1" dirty="0"/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3257550" y="3692096"/>
            <a:ext cx="922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 i="1" dirty="0" smtClean="0"/>
              <a:t>PH 1</a:t>
            </a:r>
          </a:p>
          <a:p>
            <a:r>
              <a:rPr lang="en-US" altLang="en-US" sz="1800" b="1" i="1" dirty="0" smtClean="0"/>
              <a:t>Fitness</a:t>
            </a:r>
            <a:endParaRPr lang="en-US" altLang="en-US" sz="1800" b="1" i="1" dirty="0"/>
          </a:p>
        </p:txBody>
      </p:sp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4470240" y="5746251"/>
            <a:ext cx="1638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800" b="1" i="1" dirty="0" smtClean="0"/>
              <a:t>PH 1</a:t>
            </a:r>
          </a:p>
          <a:p>
            <a:pPr algn="r"/>
            <a:r>
              <a:rPr lang="en-US" altLang="en-US" sz="1800" b="1" i="1" dirty="0" smtClean="0"/>
              <a:t>Gymnastics</a:t>
            </a:r>
            <a:endParaRPr lang="en-US" altLang="en-US" sz="1800" b="1" i="1" dirty="0"/>
          </a:p>
        </p:txBody>
      </p:sp>
      <p:sp>
        <p:nvSpPr>
          <p:cNvPr id="27" name="TextBox 1"/>
          <p:cNvSpPr txBox="1">
            <a:spLocks noChangeArrowheads="1"/>
          </p:cNvSpPr>
          <p:nvPr/>
        </p:nvSpPr>
        <p:spPr bwMode="auto">
          <a:xfrm>
            <a:off x="4327003" y="5181600"/>
            <a:ext cx="11420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 i="1" dirty="0" smtClean="0"/>
              <a:t>PH 1</a:t>
            </a:r>
          </a:p>
          <a:p>
            <a:r>
              <a:rPr lang="en-US" altLang="en-US" sz="1800" b="1" i="1" dirty="0" smtClean="0"/>
              <a:t>Training</a:t>
            </a:r>
            <a:endParaRPr lang="en-US" altLang="en-US" sz="1800" b="1" i="1" dirty="0"/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9098787" y="5589770"/>
            <a:ext cx="11919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800" b="1" i="1" dirty="0" smtClean="0"/>
              <a:t>Existing</a:t>
            </a:r>
            <a:endParaRPr lang="en-US" altLang="en-US" sz="1800" b="1" i="1" dirty="0"/>
          </a:p>
          <a:p>
            <a:pPr algn="ctr"/>
            <a:r>
              <a:rPr lang="en-US" altLang="en-US" sz="1800" b="1" i="1" dirty="0" smtClean="0"/>
              <a:t>Commons</a:t>
            </a:r>
          </a:p>
        </p:txBody>
      </p:sp>
    </p:spTree>
    <p:extLst>
      <p:ext uri="{BB962C8B-B14F-4D97-AF65-F5344CB8AC3E}">
        <p14:creationId xmlns:p14="http://schemas.microsoft.com/office/powerpoint/2010/main" val="41198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5"/>
          <a:stretch/>
        </p:blipFill>
        <p:spPr>
          <a:xfrm>
            <a:off x="2391167" y="663854"/>
            <a:ext cx="9848065" cy="67275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4630400" cy="6638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342900" y="-69850"/>
            <a:ext cx="13944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i="1" dirty="0" smtClean="0">
                <a:solidFill>
                  <a:srgbClr val="FFFFFF"/>
                </a:solidFill>
              </a:rPr>
              <a:t>Design – Fine Arts Center Lobby</a:t>
            </a:r>
            <a:endParaRPr lang="en-US" altLang="en-US" sz="4400" b="1" i="1" dirty="0">
              <a:solidFill>
                <a:srgbClr val="FFFFFF"/>
              </a:solidFill>
            </a:endParaRPr>
          </a:p>
          <a:p>
            <a:endParaRPr lang="en-US" altLang="en-US" sz="4400" dirty="0">
              <a:solidFill>
                <a:srgbClr val="FFFFFF"/>
              </a:solidFill>
            </a:endParaRPr>
          </a:p>
          <a:p>
            <a:pPr lvl="1"/>
            <a:endParaRPr lang="en-US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2052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6"/>
          <a:stretch/>
        </p:blipFill>
        <p:spPr>
          <a:xfrm>
            <a:off x="0" y="663854"/>
            <a:ext cx="14630400" cy="64227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4630400" cy="6638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342900" y="-69850"/>
            <a:ext cx="13944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i="1" dirty="0" smtClean="0">
                <a:solidFill>
                  <a:srgbClr val="FFFFFF"/>
                </a:solidFill>
              </a:rPr>
              <a:t>Design – Fine Arts Center Lobby</a:t>
            </a:r>
            <a:endParaRPr lang="en-US" altLang="en-US" sz="4400" b="1" i="1" dirty="0">
              <a:solidFill>
                <a:srgbClr val="FFFFFF"/>
              </a:solidFill>
            </a:endParaRPr>
          </a:p>
          <a:p>
            <a:endParaRPr lang="en-US" altLang="en-US" sz="4400" dirty="0">
              <a:solidFill>
                <a:srgbClr val="FFFFFF"/>
              </a:solidFill>
            </a:endParaRPr>
          </a:p>
          <a:p>
            <a:pPr lvl="1"/>
            <a:endParaRPr lang="en-US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0844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t="8333" r="1016" b="20452"/>
          <a:stretch/>
        </p:blipFill>
        <p:spPr>
          <a:xfrm>
            <a:off x="-1" y="663854"/>
            <a:ext cx="14630401" cy="64227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4630400" cy="6638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342900" y="-69850"/>
            <a:ext cx="13944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i="1" dirty="0" smtClean="0">
                <a:solidFill>
                  <a:srgbClr val="FFFFFF"/>
                </a:solidFill>
              </a:rPr>
              <a:t>Design – Fine Arts Center Interior</a:t>
            </a:r>
            <a:endParaRPr lang="en-US" altLang="en-US" sz="4400" b="1" i="1" dirty="0">
              <a:solidFill>
                <a:srgbClr val="FFFFFF"/>
              </a:solidFill>
            </a:endParaRPr>
          </a:p>
          <a:p>
            <a:endParaRPr lang="en-US" altLang="en-US" sz="4400" dirty="0">
              <a:solidFill>
                <a:srgbClr val="FFFFFF"/>
              </a:solidFill>
            </a:endParaRPr>
          </a:p>
          <a:p>
            <a:pPr lvl="1"/>
            <a:endParaRPr lang="en-US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6603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5" b="20939"/>
          <a:stretch/>
        </p:blipFill>
        <p:spPr>
          <a:xfrm>
            <a:off x="1905000" y="663854"/>
            <a:ext cx="10520114" cy="67275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4630400" cy="6638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342900" y="-69850"/>
            <a:ext cx="13944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i="1" dirty="0" smtClean="0">
                <a:solidFill>
                  <a:srgbClr val="FFFFFF"/>
                </a:solidFill>
              </a:rPr>
              <a:t>Design – Hallway Outside Fitness Center</a:t>
            </a:r>
            <a:endParaRPr lang="en-US" altLang="en-US" sz="4400" b="1" i="1" dirty="0">
              <a:solidFill>
                <a:srgbClr val="FFFFFF"/>
              </a:solidFill>
            </a:endParaRPr>
          </a:p>
          <a:p>
            <a:endParaRPr lang="en-US" altLang="en-US" sz="4400" dirty="0">
              <a:solidFill>
                <a:srgbClr val="FFFFFF"/>
              </a:solidFill>
            </a:endParaRPr>
          </a:p>
          <a:p>
            <a:pPr lvl="1"/>
            <a:endParaRPr lang="en-US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5877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5" b="25630"/>
          <a:stretch/>
        </p:blipFill>
        <p:spPr>
          <a:xfrm>
            <a:off x="2057400" y="663854"/>
            <a:ext cx="10387755" cy="67275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4630400" cy="6638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342900" y="-69850"/>
            <a:ext cx="13944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b="1" i="1" dirty="0" smtClean="0">
                <a:solidFill>
                  <a:srgbClr val="FFFFFF"/>
                </a:solidFill>
              </a:rPr>
              <a:t>Design – Hallway Outside Wrestling Room</a:t>
            </a:r>
            <a:endParaRPr lang="en-US" altLang="en-US" sz="4400" b="1" i="1" dirty="0">
              <a:solidFill>
                <a:srgbClr val="FFFFFF"/>
              </a:solidFill>
            </a:endParaRPr>
          </a:p>
          <a:p>
            <a:endParaRPr lang="en-US" altLang="en-US" sz="4400" dirty="0">
              <a:solidFill>
                <a:srgbClr val="FFFFFF"/>
              </a:solidFill>
            </a:endParaRPr>
          </a:p>
          <a:p>
            <a:pPr lvl="1"/>
            <a:endParaRPr lang="en-US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2143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Ka+p logo options</Template>
  <TotalTime>21649</TotalTime>
  <Words>209</Words>
  <Application>Microsoft Office PowerPoint</Application>
  <PresentationFormat>Custom</PresentationFormat>
  <Paragraphs>91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Custom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Windows User</cp:lastModifiedBy>
  <cp:revision>763</cp:revision>
  <cp:lastPrinted>2018-11-30T15:13:31Z</cp:lastPrinted>
  <dcterms:created xsi:type="dcterms:W3CDTF">2011-09-06T21:08:56Z</dcterms:created>
  <dcterms:modified xsi:type="dcterms:W3CDTF">2019-07-29T18:32:15Z</dcterms:modified>
</cp:coreProperties>
</file>