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3C5A9CD-2C1B-44E1-8E63-4910CDECF43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5C3D6FA-8AD0-443D-B711-4E35BD81A455}" type="datetimeFigureOut">
              <a:rPr lang="en-US" smtClean="0"/>
              <a:t>9/15/2016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manasinc.com/webcontent/animations/content/scientificmethod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Scientific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7M Science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73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Variables: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Independent and Dependent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900" u="sng" dirty="0" smtClean="0"/>
              <a:t>Variable</a:t>
            </a:r>
            <a:r>
              <a:rPr lang="en-US" sz="3900" dirty="0" smtClean="0"/>
              <a:t>:</a:t>
            </a:r>
            <a:endParaRPr lang="en-US" sz="3900" dirty="0"/>
          </a:p>
          <a:p>
            <a:pPr lvl="1"/>
            <a:r>
              <a:rPr lang="en-US" sz="3500" u="sng" dirty="0"/>
              <a:t>Part of a </a:t>
            </a:r>
            <a:r>
              <a:rPr lang="en-US" sz="3500" u="sng" dirty="0">
                <a:solidFill>
                  <a:srgbClr val="FF0000"/>
                </a:solidFill>
              </a:rPr>
              <a:t>controlled experiment</a:t>
            </a:r>
            <a:r>
              <a:rPr lang="en-US" sz="3500" u="sng" dirty="0"/>
              <a:t> that you </a:t>
            </a:r>
            <a:r>
              <a:rPr lang="en-US" sz="3500" u="sng" dirty="0">
                <a:solidFill>
                  <a:srgbClr val="FF0000"/>
                </a:solidFill>
              </a:rPr>
              <a:t>change or manipulate</a:t>
            </a:r>
            <a:r>
              <a:rPr lang="en-US" sz="3500" u="sng" dirty="0"/>
              <a:t> from the original problem you noticed</a:t>
            </a:r>
            <a:r>
              <a:rPr lang="en-US" sz="3500" dirty="0"/>
              <a:t>; helps to determine if it is related to causing the problem or not</a:t>
            </a:r>
            <a:r>
              <a:rPr lang="en-US" sz="3500" dirty="0" smtClean="0"/>
              <a:t>.</a:t>
            </a:r>
            <a:endParaRPr lang="en-US" sz="4000" dirty="0" smtClean="0"/>
          </a:p>
          <a:p>
            <a:pPr lvl="2"/>
            <a:r>
              <a:rPr lang="en-US" sz="3600" u="sng" dirty="0" smtClean="0">
                <a:solidFill>
                  <a:srgbClr val="FF0000"/>
                </a:solidFill>
              </a:rPr>
              <a:t>Independent Variable</a:t>
            </a:r>
            <a:r>
              <a:rPr lang="en-US" sz="3600" dirty="0" smtClean="0"/>
              <a:t>:  </a:t>
            </a:r>
            <a:r>
              <a:rPr lang="en-US" sz="3600" u="sng" dirty="0" smtClean="0"/>
              <a:t>The variable in the experiment that is the input, or that </a:t>
            </a:r>
            <a:r>
              <a:rPr lang="en-US" sz="3600" b="1" u="sng" dirty="0" smtClean="0"/>
              <a:t>causes</a:t>
            </a:r>
            <a:r>
              <a:rPr lang="en-US" sz="3600" u="sng" dirty="0" smtClean="0"/>
              <a:t> a change</a:t>
            </a:r>
            <a:r>
              <a:rPr lang="en-US" sz="3600" dirty="0" smtClean="0"/>
              <a:t>.</a:t>
            </a:r>
            <a:endParaRPr lang="en-US" sz="4000" dirty="0"/>
          </a:p>
          <a:p>
            <a:pPr lvl="2"/>
            <a:r>
              <a:rPr lang="en-US" sz="3600" u="sng" dirty="0" smtClean="0">
                <a:solidFill>
                  <a:srgbClr val="FF0000"/>
                </a:solidFill>
              </a:rPr>
              <a:t>Dependent Variable</a:t>
            </a:r>
            <a:r>
              <a:rPr lang="en-US" sz="3600" dirty="0" smtClean="0"/>
              <a:t>:  </a:t>
            </a:r>
            <a:r>
              <a:rPr lang="en-US" sz="3600" u="sng" dirty="0" smtClean="0"/>
              <a:t>The variable in the experiment that is the output, or that is </a:t>
            </a:r>
            <a:r>
              <a:rPr lang="en-US" sz="3600" b="1" u="sng" dirty="0" smtClean="0"/>
              <a:t>effected</a:t>
            </a:r>
            <a:r>
              <a:rPr lang="en-US" sz="3600" u="sng" dirty="0" smtClean="0"/>
              <a:t> during a change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867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www.sumanasinc.com/webcontent/animations/content/scientificmethod.html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Objectives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 smtClean="0"/>
              <a:t>What is the scientific method?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What are the steps of the scientific method?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/>
              <a:t>What are constants and variables?</a:t>
            </a:r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51401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 Scientific Method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i="1" u="sng" dirty="0"/>
              <a:t>Scientific M</a:t>
            </a:r>
            <a:r>
              <a:rPr lang="en-US" sz="4000" b="1" i="1" u="sng" dirty="0" smtClean="0"/>
              <a:t>ethod</a:t>
            </a:r>
            <a:r>
              <a:rPr lang="en-US" sz="4000" u="sng" dirty="0" smtClean="0"/>
              <a:t> is </a:t>
            </a:r>
            <a:r>
              <a:rPr lang="en-US" sz="4000" u="sng" dirty="0"/>
              <a:t>a way of </a:t>
            </a:r>
            <a:r>
              <a:rPr lang="en-US" sz="4000" u="sng" dirty="0">
                <a:solidFill>
                  <a:srgbClr val="FF0000"/>
                </a:solidFill>
              </a:rPr>
              <a:t>investigating</a:t>
            </a:r>
            <a:r>
              <a:rPr lang="en-US" sz="4000" u="sng" dirty="0"/>
              <a:t> things that go on around us, by acquiring new knowledge, or correcting previous knowledge.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4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 Steps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The steps of the scientific method are to: </a:t>
            </a:r>
            <a:endParaRPr lang="en-US" sz="3600" dirty="0" smtClean="0"/>
          </a:p>
          <a:p>
            <a:pPr lvl="1"/>
            <a:r>
              <a:rPr lang="en-US" sz="4200" dirty="0" smtClean="0"/>
              <a:t>1.  </a:t>
            </a:r>
            <a:r>
              <a:rPr lang="en-US" sz="4200" b="1" u="sng" dirty="0" smtClean="0"/>
              <a:t>Problem</a:t>
            </a:r>
          </a:p>
          <a:p>
            <a:pPr lvl="2"/>
            <a:r>
              <a:rPr lang="en-US" sz="4000" b="1" u="sng" dirty="0" smtClean="0"/>
              <a:t>A </a:t>
            </a:r>
            <a:r>
              <a:rPr lang="en-US" sz="4000" b="1" u="sng" dirty="0" smtClean="0">
                <a:solidFill>
                  <a:srgbClr val="FF0000"/>
                </a:solidFill>
              </a:rPr>
              <a:t>question</a:t>
            </a:r>
            <a:r>
              <a:rPr lang="en-US" sz="4000" b="1" u="sng" dirty="0" smtClean="0"/>
              <a:t> that needs to be answered scientifically.</a:t>
            </a:r>
            <a:endParaRPr lang="en-US" sz="4000" b="1" dirty="0" smtClean="0"/>
          </a:p>
          <a:p>
            <a:pPr lvl="2"/>
            <a:r>
              <a:rPr lang="en-US" sz="4000" dirty="0" smtClean="0"/>
              <a:t>Examples…….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7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The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200" dirty="0" smtClean="0"/>
              <a:t>2.  </a:t>
            </a:r>
            <a:r>
              <a:rPr lang="en-US" sz="4200" b="1" u="sng" dirty="0" smtClean="0"/>
              <a:t>Hypothesis</a:t>
            </a:r>
          </a:p>
          <a:p>
            <a:pPr lvl="1"/>
            <a:r>
              <a:rPr lang="en-US" sz="4000" b="1" u="sng" dirty="0" smtClean="0"/>
              <a:t>An </a:t>
            </a:r>
            <a:r>
              <a:rPr lang="en-US" sz="4000" b="1" u="sng" dirty="0" smtClean="0">
                <a:solidFill>
                  <a:srgbClr val="FF0000"/>
                </a:solidFill>
              </a:rPr>
              <a:t>educated</a:t>
            </a:r>
            <a:r>
              <a:rPr lang="en-US" sz="4000" b="1" u="sng" dirty="0" smtClean="0"/>
              <a:t> </a:t>
            </a:r>
            <a:r>
              <a:rPr lang="en-US" sz="4000" b="1" u="sng" dirty="0" smtClean="0"/>
              <a:t>statement </a:t>
            </a:r>
            <a:r>
              <a:rPr lang="en-US" sz="4000" b="1" u="sng" dirty="0" smtClean="0"/>
              <a:t>made by an individual to potentially answer a </a:t>
            </a:r>
            <a:r>
              <a:rPr lang="en-US" sz="4000" b="1" u="sng" dirty="0" smtClean="0">
                <a:solidFill>
                  <a:srgbClr val="FF0000"/>
                </a:solidFill>
              </a:rPr>
              <a:t>problem</a:t>
            </a:r>
            <a:r>
              <a:rPr lang="en-US" sz="4000" b="1" dirty="0" smtClean="0"/>
              <a:t> </a:t>
            </a:r>
            <a:r>
              <a:rPr lang="en-US" sz="4000" dirty="0" smtClean="0"/>
              <a:t>that needs to be solved or a question that needs to be answered.</a:t>
            </a:r>
          </a:p>
          <a:p>
            <a:pPr lvl="2"/>
            <a:r>
              <a:rPr lang="en-US" sz="3800" u="sng" dirty="0" smtClean="0"/>
              <a:t>The hypothesis must be able to be tested</a:t>
            </a:r>
          </a:p>
          <a:p>
            <a:pPr lvl="2"/>
            <a:r>
              <a:rPr lang="en-US" sz="3800" u="sng" dirty="0" smtClean="0"/>
              <a:t>Must be supported by research</a:t>
            </a:r>
            <a:endParaRPr lang="en-US" sz="3800" u="sng" dirty="0"/>
          </a:p>
          <a:p>
            <a:pPr lvl="1"/>
            <a:endParaRPr lang="en-US" sz="4000" dirty="0" smtClean="0"/>
          </a:p>
          <a:p>
            <a:pPr lv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348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The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200" dirty="0" smtClean="0"/>
              <a:t>3.  </a:t>
            </a:r>
            <a:r>
              <a:rPr lang="en-US" sz="4200" b="1" u="sng" dirty="0" smtClean="0"/>
              <a:t>Experiment</a:t>
            </a:r>
            <a:endParaRPr lang="en-US" sz="4200" dirty="0" smtClean="0"/>
          </a:p>
          <a:p>
            <a:pPr lvl="1"/>
            <a:r>
              <a:rPr lang="en-US" sz="4000" dirty="0" smtClean="0"/>
              <a:t>An individual must design an </a:t>
            </a:r>
            <a:r>
              <a:rPr lang="en-US" sz="4000" dirty="0" smtClean="0">
                <a:solidFill>
                  <a:srgbClr val="FF0000"/>
                </a:solidFill>
              </a:rPr>
              <a:t>experiment</a:t>
            </a:r>
            <a:r>
              <a:rPr lang="en-US" sz="4000" dirty="0" smtClean="0"/>
              <a:t> that they can use to test to check if their </a:t>
            </a:r>
            <a:r>
              <a:rPr lang="en-US" sz="4000" dirty="0" smtClean="0">
                <a:solidFill>
                  <a:srgbClr val="FF0000"/>
                </a:solidFill>
              </a:rPr>
              <a:t>hypothesis</a:t>
            </a:r>
            <a:r>
              <a:rPr lang="en-US" sz="4000" dirty="0" smtClean="0"/>
              <a:t> is correct or null (incorrect).  The experiment must be created in a way that another individual can reproduce it to achieve similar results:</a:t>
            </a:r>
          </a:p>
          <a:p>
            <a:pPr lvl="2"/>
            <a:r>
              <a:rPr lang="en-US" sz="3800" u="sng" dirty="0" smtClean="0"/>
              <a:t>The experiment must include:</a:t>
            </a:r>
          </a:p>
          <a:p>
            <a:pPr lvl="3"/>
            <a:r>
              <a:rPr lang="en-US" sz="3600" u="sng" dirty="0" smtClean="0"/>
              <a:t>A specific materials list</a:t>
            </a:r>
          </a:p>
          <a:p>
            <a:pPr lvl="3"/>
            <a:r>
              <a:rPr lang="en-US" sz="3600" u="sng" dirty="0" smtClean="0"/>
              <a:t>Specific, step by step instructions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0739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The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200" dirty="0" smtClean="0"/>
              <a:t>4.  </a:t>
            </a:r>
            <a:r>
              <a:rPr lang="en-US" sz="4200" b="1" u="sng" dirty="0" smtClean="0"/>
              <a:t>Observations</a:t>
            </a:r>
          </a:p>
          <a:p>
            <a:pPr lvl="1"/>
            <a:r>
              <a:rPr lang="en-US" sz="4000" u="sng" dirty="0" smtClean="0"/>
              <a:t>An organized, recorded observation of the facts and information which occurred during the </a:t>
            </a:r>
            <a:r>
              <a:rPr lang="en-US" sz="4000" u="sng" dirty="0" smtClean="0">
                <a:solidFill>
                  <a:srgbClr val="FF0000"/>
                </a:solidFill>
              </a:rPr>
              <a:t>experiment</a:t>
            </a:r>
            <a:r>
              <a:rPr lang="en-US" sz="4000" u="sng" dirty="0" smtClean="0"/>
              <a:t>.</a:t>
            </a:r>
          </a:p>
          <a:p>
            <a:pPr lvl="2"/>
            <a:r>
              <a:rPr lang="en-US" sz="3800" dirty="0" smtClean="0"/>
              <a:t>These observations can be recorded using:</a:t>
            </a:r>
          </a:p>
          <a:p>
            <a:pPr lvl="3"/>
            <a:r>
              <a:rPr lang="en-US" sz="3600" dirty="0" smtClean="0"/>
              <a:t>data </a:t>
            </a:r>
            <a:r>
              <a:rPr lang="en-US" sz="3600" dirty="0"/>
              <a:t>tables, graphs, diagrams, equations, </a:t>
            </a:r>
            <a:r>
              <a:rPr lang="en-US" sz="3600" dirty="0" smtClean="0"/>
              <a:t>calculations</a:t>
            </a:r>
            <a:r>
              <a:rPr lang="en-US" sz="3600" dirty="0"/>
              <a:t>, drawings, or other methods of showing your data.</a:t>
            </a:r>
          </a:p>
          <a:p>
            <a:pPr lvl="3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266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The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200" dirty="0" smtClean="0"/>
              <a:t>5.  </a:t>
            </a:r>
            <a:r>
              <a:rPr lang="en-US" sz="4200" b="1" u="sng" dirty="0" smtClean="0"/>
              <a:t>Conclusion</a:t>
            </a:r>
          </a:p>
          <a:p>
            <a:pPr lvl="1"/>
            <a:r>
              <a:rPr lang="en-US" sz="4000" u="sng" dirty="0"/>
              <a:t>A </a:t>
            </a:r>
            <a:r>
              <a:rPr lang="en-US" sz="4000" u="sng" dirty="0">
                <a:solidFill>
                  <a:srgbClr val="FF0000"/>
                </a:solidFill>
              </a:rPr>
              <a:t>thoughtful</a:t>
            </a:r>
            <a:r>
              <a:rPr lang="en-US" sz="4000" dirty="0"/>
              <a:t> (meaning you thought about it) </a:t>
            </a:r>
            <a:r>
              <a:rPr lang="en-US" sz="4000" u="sng" dirty="0"/>
              <a:t>statement </a:t>
            </a:r>
            <a:r>
              <a:rPr lang="en-US" sz="4000" u="sng" dirty="0">
                <a:solidFill>
                  <a:srgbClr val="FF0000"/>
                </a:solidFill>
              </a:rPr>
              <a:t>summarizing</a:t>
            </a:r>
            <a:r>
              <a:rPr lang="en-US" sz="4000" u="sng" dirty="0"/>
              <a:t> your reasoning, decisions, or opinions formed as a result of your </a:t>
            </a:r>
            <a:r>
              <a:rPr lang="en-US" sz="4000" u="sng" dirty="0" smtClean="0"/>
              <a:t>investigation</a:t>
            </a:r>
            <a:r>
              <a:rPr lang="en-US" sz="4000" dirty="0" smtClean="0"/>
              <a:t>.</a:t>
            </a:r>
          </a:p>
          <a:p>
            <a:pPr lvl="2"/>
            <a:r>
              <a:rPr lang="en-US" sz="3800" u="sng" dirty="0" smtClean="0"/>
              <a:t>It is o.k. to be right, but it is also o.k. to be wrong</a:t>
            </a:r>
            <a:r>
              <a:rPr lang="en-US" sz="3800" dirty="0" smtClean="0"/>
              <a:t>!!!!!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50231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Constants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Constants:  </a:t>
            </a:r>
          </a:p>
          <a:p>
            <a:pPr lvl="1"/>
            <a:r>
              <a:rPr lang="en-US" sz="3500" u="sng" dirty="0" smtClean="0"/>
              <a:t>Part of a </a:t>
            </a:r>
            <a:r>
              <a:rPr lang="en-US" sz="3500" u="sng" dirty="0" smtClean="0">
                <a:solidFill>
                  <a:srgbClr val="FF0000"/>
                </a:solidFill>
              </a:rPr>
              <a:t>controlled experiment </a:t>
            </a:r>
            <a:r>
              <a:rPr lang="en-US" sz="3500" u="sng" dirty="0" smtClean="0"/>
              <a:t>that </a:t>
            </a:r>
            <a:r>
              <a:rPr lang="en-US" sz="3500" u="sng" dirty="0" smtClean="0">
                <a:solidFill>
                  <a:srgbClr val="FF0000"/>
                </a:solidFill>
              </a:rPr>
              <a:t>stays the same</a:t>
            </a:r>
            <a:r>
              <a:rPr lang="en-US" sz="3500" u="sng" dirty="0" smtClean="0"/>
              <a:t> from the original problem you noticed.</a:t>
            </a:r>
          </a:p>
          <a:p>
            <a:endParaRPr lang="en-US" sz="39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080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7152</TotalTime>
  <Words>389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Cambria</vt:lpstr>
      <vt:lpstr>Adjacency</vt:lpstr>
      <vt:lpstr>The Scientific Method</vt:lpstr>
      <vt:lpstr>Objectives</vt:lpstr>
      <vt:lpstr>The Scientific Method</vt:lpstr>
      <vt:lpstr>The Steps</vt:lpstr>
      <vt:lpstr>The Steps</vt:lpstr>
      <vt:lpstr>The Steps</vt:lpstr>
      <vt:lpstr>The Steps</vt:lpstr>
      <vt:lpstr>The Steps</vt:lpstr>
      <vt:lpstr>Constants</vt:lpstr>
      <vt:lpstr>Variables: Independent and Dependent </vt:lpstr>
      <vt:lpstr>History of the Scientific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sdhsuper</dc:creator>
  <cp:lastModifiedBy>sdhsuper</cp:lastModifiedBy>
  <cp:revision>22</cp:revision>
  <dcterms:created xsi:type="dcterms:W3CDTF">2012-09-07T11:29:26Z</dcterms:created>
  <dcterms:modified xsi:type="dcterms:W3CDTF">2016-09-19T12:24:33Z</dcterms:modified>
</cp:coreProperties>
</file>